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media/image17.jpg" ContentType="image/gif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73" r:id="rId4"/>
    <p:sldId id="257" r:id="rId5"/>
    <p:sldId id="259" r:id="rId6"/>
    <p:sldId id="261" r:id="rId7"/>
    <p:sldId id="258" r:id="rId8"/>
    <p:sldId id="262" r:id="rId9"/>
    <p:sldId id="265" r:id="rId10"/>
    <p:sldId id="260" r:id="rId11"/>
    <p:sldId id="263" r:id="rId12"/>
    <p:sldId id="266" r:id="rId13"/>
    <p:sldId id="267" r:id="rId14"/>
    <p:sldId id="264" r:id="rId15"/>
    <p:sldId id="268" r:id="rId16"/>
    <p:sldId id="269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9F73"/>
    <a:srgbClr val="964F4A"/>
    <a:srgbClr val="98524A"/>
    <a:srgbClr val="E2AB55"/>
    <a:srgbClr val="842D16"/>
    <a:srgbClr val="C40000"/>
    <a:srgbClr val="ED1A03"/>
    <a:srgbClr val="70CAAA"/>
    <a:srgbClr val="3FA47D"/>
    <a:srgbClr val="331D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86092" autoAdjust="0"/>
  </p:normalViewPr>
  <p:slideViewPr>
    <p:cSldViewPr>
      <p:cViewPr>
        <p:scale>
          <a:sx n="50" d="100"/>
          <a:sy n="50" d="100"/>
        </p:scale>
        <p:origin x="-1674" y="-12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1470025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  <a:latin typeface="Segoe Print" pitchFamily="2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1714488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  <a:latin typeface="Segoe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3453-07CD-4C03-9425-31D384EE36B5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3453-07CD-4C03-9425-31D384EE36B5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3453-07CD-4C03-9425-31D384EE36B5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8727" y="2906713"/>
            <a:ext cx="706598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3453-07CD-4C03-9425-31D384EE36B5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419204" y="4419600"/>
            <a:ext cx="7115196" cy="1143000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1604" y="1600200"/>
            <a:ext cx="3528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7404" y="1600200"/>
            <a:ext cx="3528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3453-07CD-4C03-9425-31D384EE36B5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9504" y="1535113"/>
            <a:ext cx="3528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79504" y="2174875"/>
            <a:ext cx="3528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7404" y="1535113"/>
            <a:ext cx="3528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87404" y="2174875"/>
            <a:ext cx="3528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3453-07CD-4C03-9425-31D384EE36B5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3453-07CD-4C03-9425-31D384EE36B5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3453-07CD-4C03-9425-31D384EE36B5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3453-07CD-4C03-9425-31D384EE36B5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83453-07CD-4C03-9425-31D384EE36B5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 amt="7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1604" y="1600200"/>
            <a:ext cx="711519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83453-07CD-4C03-9425-31D384EE36B5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68353E-EC92-4E3F-9952-C0D154F150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5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Segoe Print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2060"/>
          </a:solidFill>
          <a:latin typeface="Segoe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2060"/>
          </a:solidFill>
          <a:latin typeface="Segoe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2060"/>
          </a:solidFill>
          <a:latin typeface="Segoe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2060"/>
          </a:solidFill>
          <a:latin typeface="Segoe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2060"/>
          </a:solidFill>
          <a:latin typeface="Segoe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36811"/>
            <a:ext cx="7772400" cy="1470025"/>
          </a:xfrm>
          <a:effectLst>
            <a:outerShdw blurRad="88900" dist="101600" dir="3780000" algn="ctr" rotWithShape="0">
              <a:schemeClr val="accent6">
                <a:lumMod val="5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ru-RU" sz="8000" b="1" dirty="0" smtClean="0">
                <a:ln w="22225">
                  <a:solidFill>
                    <a:srgbClr val="2C1B05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</a:rPr>
              <a:t>Масленица</a:t>
            </a:r>
            <a:endParaRPr lang="ru-RU" sz="8000" b="1" dirty="0">
              <a:ln w="22225">
                <a:solidFill>
                  <a:srgbClr val="2C1B05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804405" y="3525844"/>
            <a:ext cx="7535190" cy="1415323"/>
          </a:xfrm>
          <a:effectLst>
            <a:outerShdw blurRad="50800" dist="12700" dir="3540000" algn="ctr" rotWithShape="0">
              <a:srgbClr val="000000">
                <a:alpha val="99000"/>
              </a:srgbClr>
            </a:outerShdw>
          </a:effectLst>
        </p:spPr>
        <p:txBody>
          <a:bodyPr>
            <a:noAutofit/>
          </a:bodyPr>
          <a:lstStyle/>
          <a:p>
            <a:r>
              <a:rPr lang="ru-RU" i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Тематическое познавательное занятие для детей средних и старших групп</a:t>
            </a:r>
            <a:br>
              <a:rPr lang="ru-RU" i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i="1" u="sng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</a:rPr>
              <a:t>дата проведения 28.02.2014</a:t>
            </a:r>
            <a:endParaRPr lang="ru-RU" i="1" u="sng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Подзаголовок 3"/>
          <p:cNvSpPr txBox="1">
            <a:spLocks/>
          </p:cNvSpPr>
          <p:nvPr/>
        </p:nvSpPr>
        <p:spPr>
          <a:xfrm>
            <a:off x="15280" y="6021288"/>
            <a:ext cx="5924872" cy="7125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accent5">
                    <a:lumMod val="75000"/>
                  </a:schemeClr>
                </a:solidFill>
                <a:latin typeface="Segoe Light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Segoe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Segoe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Segoe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Segoe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i="1" dirty="0" smtClean="0">
                <a:ln w="3175">
                  <a:solidFill>
                    <a:srgbClr val="C40000"/>
                  </a:solidFill>
                </a:ln>
                <a:solidFill>
                  <a:srgbClr val="ED1A03"/>
                </a:solidFill>
              </a:rPr>
              <a:t>Автор занятия: Рящикова Анна Владимировна</a:t>
            </a:r>
          </a:p>
          <a:p>
            <a:pPr algn="l"/>
            <a:r>
              <a:rPr lang="ru-RU" sz="1800" i="1" dirty="0" smtClean="0">
                <a:ln w="3175">
                  <a:solidFill>
                    <a:srgbClr val="C40000"/>
                  </a:solidFill>
                </a:ln>
                <a:solidFill>
                  <a:srgbClr val="ED1A03"/>
                </a:solidFill>
              </a:rPr>
              <a:t>Автор презентации: Пискунова Рушания Азатовна</a:t>
            </a:r>
            <a:endParaRPr lang="ru-RU" sz="1800" i="1" dirty="0">
              <a:ln w="3175">
                <a:solidFill>
                  <a:srgbClr val="C40000"/>
                </a:solidFill>
              </a:ln>
              <a:solidFill>
                <a:srgbClr val="ED1A03"/>
              </a:solidFill>
            </a:endParaRPr>
          </a:p>
        </p:txBody>
      </p:sp>
      <p:sp>
        <p:nvSpPr>
          <p:cNvPr id="7" name="Подзаголовок 3"/>
          <p:cNvSpPr txBox="1">
            <a:spLocks/>
          </p:cNvSpPr>
          <p:nvPr/>
        </p:nvSpPr>
        <p:spPr>
          <a:xfrm>
            <a:off x="130324" y="124134"/>
            <a:ext cx="8883352" cy="7125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accent5">
                    <a:lumMod val="75000"/>
                  </a:schemeClr>
                </a:solidFill>
                <a:latin typeface="Segoe Light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Segoe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Segoe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Segoe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Segoe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i="1" dirty="0" smtClean="0">
                <a:ln>
                  <a:solidFill>
                    <a:srgbClr val="E2AB55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МДОУ «Центр развития ребенка – детский сад №4» </a:t>
            </a:r>
            <a:r>
              <a:rPr lang="ru-RU" sz="1800" i="1" dirty="0" err="1" smtClean="0">
                <a:ln>
                  <a:solidFill>
                    <a:srgbClr val="E2AB55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г.Всеволожска</a:t>
            </a:r>
            <a:endParaRPr lang="ru-RU" sz="1800" i="1" dirty="0">
              <a:ln>
                <a:solidFill>
                  <a:srgbClr val="E2AB55"/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ЗАДОРУШКА - Прощай,Масленица!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0324" y="51489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r="2751"/>
          <a:stretch/>
        </p:blipFill>
        <p:spPr>
          <a:xfrm>
            <a:off x="251520" y="381000"/>
            <a:ext cx="8640960" cy="609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932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79" r="17713"/>
          <a:stretch/>
        </p:blipFill>
        <p:spPr>
          <a:xfrm rot="16200000">
            <a:off x="1438327" y="-750504"/>
            <a:ext cx="6273426" cy="8359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282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2"/>
          <a:stretch/>
        </p:blipFill>
        <p:spPr>
          <a:xfrm>
            <a:off x="251520" y="381000"/>
            <a:ext cx="8640960" cy="609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598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r="2751"/>
          <a:stretch/>
        </p:blipFill>
        <p:spPr>
          <a:xfrm>
            <a:off x="251520" y="381000"/>
            <a:ext cx="8640960" cy="609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60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1090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841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17"/>
            <a:ext cx="9144000" cy="686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33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20484"/>
            <a:ext cx="8640960" cy="6017032"/>
          </a:xfrm>
          <a:prstGeom prst="rect">
            <a:avLst/>
          </a:prstGeom>
          <a:gradFill>
            <a:gsLst>
              <a:gs pos="100000">
                <a:srgbClr val="CF9F73">
                  <a:alpha val="0"/>
                </a:srgbClr>
              </a:gs>
              <a:gs pos="0">
                <a:srgbClr val="98524A"/>
              </a:gs>
              <a:gs pos="50000">
                <a:srgbClr val="E2AB55">
                  <a:alpha val="53000"/>
                </a:srgb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marL="1162050" indent="-971550" algn="just">
              <a:lnSpc>
                <a:spcPct val="200000"/>
              </a:lnSpc>
              <a:spcAft>
                <a:spcPts val="0"/>
              </a:spcAft>
            </a:pPr>
            <a:r>
              <a:rPr lang="ru-RU" sz="2200" b="1" i="1" dirty="0" smtClean="0">
                <a:solidFill>
                  <a:srgbClr val="000000"/>
                </a:solidFill>
                <a:effectLst/>
                <a:latin typeface="Sitka Small" panose="02000505000000020004" pitchFamily="2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Цель: </a:t>
            </a:r>
            <a:r>
              <a:rPr lang="ru-RU" sz="2200" i="1" dirty="0" smtClean="0">
                <a:solidFill>
                  <a:srgbClr val="000000"/>
                </a:solidFill>
                <a:effectLst/>
                <a:latin typeface="Sitka Small" panose="02000505000000020004" pitchFamily="2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Повышение интереса к традициям русского народа</a:t>
            </a:r>
            <a:r>
              <a:rPr lang="ru-RU" sz="2200" i="1" dirty="0">
                <a:solidFill>
                  <a:srgbClr val="000000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 </a:t>
            </a:r>
            <a:r>
              <a:rPr lang="ru-RU" sz="2200" i="1" dirty="0" smtClean="0">
                <a:solidFill>
                  <a:srgbClr val="000000"/>
                </a:solidFill>
                <a:effectLst/>
                <a:latin typeface="Sitka Small" panose="02000505000000020004" pitchFamily="2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(Праздник Масленица)</a:t>
            </a:r>
          </a:p>
          <a:p>
            <a:pPr marL="1162050" indent="-971550" algn="just">
              <a:lnSpc>
                <a:spcPct val="150000"/>
              </a:lnSpc>
              <a:spcAft>
                <a:spcPts val="0"/>
              </a:spcAft>
            </a:pPr>
            <a:endParaRPr lang="ru-RU" sz="2200" i="1" dirty="0" smtClean="0">
              <a:solidFill>
                <a:srgbClr val="000000"/>
              </a:solidFill>
              <a:effectLst/>
              <a:latin typeface="Sitka Small" panose="02000505000000020004" pitchFamily="2" charset="0"/>
              <a:ea typeface="Times New Roman" panose="02020603050405020304" pitchFamily="18" charset="0"/>
              <a:cs typeface="Simplified Arabic Fixed" panose="02070309020205020404" pitchFamily="49" charset="-78"/>
            </a:endParaRPr>
          </a:p>
          <a:p>
            <a:pPr marL="1162050" indent="-971550" algn="just">
              <a:lnSpc>
                <a:spcPct val="150000"/>
              </a:lnSpc>
              <a:spcAft>
                <a:spcPts val="0"/>
              </a:spcAft>
            </a:pPr>
            <a:r>
              <a:rPr lang="ru-RU" sz="2200" b="1" i="1" dirty="0" smtClean="0">
                <a:solidFill>
                  <a:srgbClr val="000000"/>
                </a:solidFill>
                <a:latin typeface="Sitka Small" panose="02000505000000020004" pitchFamily="2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Задачи:</a:t>
            </a:r>
            <a:endParaRPr lang="ru-RU" sz="2200" b="1" i="1" dirty="0" smtClean="0">
              <a:solidFill>
                <a:srgbClr val="000000"/>
              </a:solidFill>
              <a:effectLst/>
              <a:latin typeface="Sitka Small" panose="02000505000000020004" pitchFamily="2" charset="0"/>
              <a:ea typeface="Times New Roman" panose="02020603050405020304" pitchFamily="18" charset="0"/>
              <a:cs typeface="Simplified Arabic Fixed" panose="02070309020205020404" pitchFamily="49" charset="-78"/>
            </a:endParaRPr>
          </a:p>
          <a:p>
            <a:pPr marL="285750" indent="-285750" algn="just">
              <a:lnSpc>
                <a:spcPct val="150000"/>
              </a:lnSpc>
              <a:buSzPct val="150000"/>
              <a:buBlip>
                <a:blip r:embed="rId2"/>
              </a:buBlip>
            </a:pPr>
            <a:r>
              <a:rPr lang="ru-RU" sz="2200" i="1" dirty="0" smtClean="0">
                <a:latin typeface="Sitka Small" panose="02000505000000020004" pitchFamily="2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Возрождать интерес к обрядовым русским праздникам;</a:t>
            </a:r>
          </a:p>
          <a:p>
            <a:pPr marL="285750" indent="-285750" algn="just">
              <a:lnSpc>
                <a:spcPct val="150000"/>
              </a:lnSpc>
              <a:buSzPct val="150000"/>
              <a:buBlip>
                <a:blip r:embed="rId2"/>
              </a:buBlip>
            </a:pPr>
            <a:r>
              <a:rPr lang="ru-RU" sz="2200" i="1" dirty="0" smtClean="0">
                <a:latin typeface="Sitka Small" panose="02000505000000020004" pitchFamily="2" charset="0"/>
                <a:cs typeface="Simplified Arabic Fixed" panose="02070309020205020404" pitchFamily="49" charset="-78"/>
              </a:rPr>
              <a:t>Обогащать духовный мир детей;</a:t>
            </a:r>
          </a:p>
          <a:p>
            <a:pPr marL="285750" indent="-285750" algn="just">
              <a:lnSpc>
                <a:spcPct val="150000"/>
              </a:lnSpc>
              <a:buSzPct val="150000"/>
              <a:buBlip>
                <a:blip r:embed="rId2"/>
              </a:buBlip>
            </a:pPr>
            <a:r>
              <a:rPr lang="ru-RU" sz="2200" i="1" dirty="0" smtClean="0">
                <a:latin typeface="Sitka Small" panose="02000505000000020004" pitchFamily="2" charset="0"/>
                <a:cs typeface="Simplified Arabic Fixed" panose="02070309020205020404" pitchFamily="49" charset="-78"/>
              </a:rPr>
              <a:t>Обобщить и закрепить знания детей о празднике «Масленица»;</a:t>
            </a:r>
          </a:p>
          <a:p>
            <a:pPr marL="285750" indent="-285750" algn="just">
              <a:lnSpc>
                <a:spcPct val="150000"/>
              </a:lnSpc>
              <a:buSzPct val="150000"/>
              <a:buBlip>
                <a:blip r:embed="rId2"/>
              </a:buBlip>
            </a:pPr>
            <a:r>
              <a:rPr lang="ru-RU" sz="2200" i="1" dirty="0" smtClean="0">
                <a:latin typeface="Sitka Small" panose="02000505000000020004" pitchFamily="2" charset="0"/>
                <a:cs typeface="Simplified Arabic Fixed" panose="02070309020205020404" pitchFamily="49" charset="-78"/>
              </a:rPr>
              <a:t>Воспитать чувство патриотизма, основанного на русских традициях.</a:t>
            </a:r>
            <a:endParaRPr lang="ru-RU" sz="2200" i="1" dirty="0">
              <a:latin typeface="Sitka Small" panose="02000505000000020004" pitchFamily="2" charset="0"/>
              <a:cs typeface="Simplified Arabic Fixed" panose="02070309020205020404" pitchFamily="49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33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4000">
        <p:circle/>
      </p:transition>
    </mc:Choice>
    <mc:Fallback xmlns="">
      <p:transition spd="slow" advClick="0" advTm="4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r="3538"/>
          <a:stretch/>
        </p:blipFill>
        <p:spPr>
          <a:xfrm>
            <a:off x="323528" y="381000"/>
            <a:ext cx="8496944" cy="609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633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r="2751"/>
          <a:stretch/>
        </p:blipFill>
        <p:spPr>
          <a:xfrm>
            <a:off x="251520" y="381000"/>
            <a:ext cx="8640960" cy="609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995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r="3538"/>
          <a:stretch/>
        </p:blipFill>
        <p:spPr>
          <a:xfrm>
            <a:off x="323528" y="381000"/>
            <a:ext cx="8496944" cy="609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089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" r="6289"/>
          <a:stretch/>
        </p:blipFill>
        <p:spPr>
          <a:xfrm>
            <a:off x="323528" y="381000"/>
            <a:ext cx="8496944" cy="609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76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r="3538"/>
          <a:stretch/>
        </p:blipFill>
        <p:spPr>
          <a:xfrm>
            <a:off x="323528" y="381000"/>
            <a:ext cx="8496944" cy="609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31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2" t="6300" r="21874" b="776"/>
          <a:stretch/>
        </p:blipFill>
        <p:spPr>
          <a:xfrm rot="16200000">
            <a:off x="1377968" y="-773144"/>
            <a:ext cx="6388064" cy="8496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159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6"/>
          <a:stretch/>
        </p:blipFill>
        <p:spPr>
          <a:xfrm>
            <a:off x="323528" y="381000"/>
            <a:ext cx="8496944" cy="609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013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3000">
        <p:circle/>
      </p:transition>
    </mc:Choice>
    <mc:Fallback xmlns=""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_RU_RU_6_8March_StylishFlowersOnWhite_2007v_Russ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419A8E1-C6EB-4260-AC68-A497561CCE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сo стилизованными цветами</Template>
  <TotalTime>189</TotalTime>
  <Words>79</Words>
  <Application>Microsoft Office PowerPoint</Application>
  <PresentationFormat>Экран (4:3)</PresentationFormat>
  <Paragraphs>12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MS_RU_RU_6_8March_StylishFlowersOnWhite_2007v_Russia</vt:lpstr>
      <vt:lpstr>Масленица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Масленица</dc:title>
  <dc:subject>Шаблон оформления</dc:subject>
  <dc:creator>Рушания</dc:creator>
  <dc:description>Корпорация Майкрософт
Шаблон оформления</dc:description>
  <cp:lastModifiedBy>Admin</cp:lastModifiedBy>
  <cp:revision>22</cp:revision>
  <dcterms:created xsi:type="dcterms:W3CDTF">2014-02-25T04:49:01Z</dcterms:created>
  <dcterms:modified xsi:type="dcterms:W3CDTF">2015-01-29T16:11:14Z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TC103899619990</vt:lpwstr>
  </property>
</Properties>
</file>